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7" r:id="rId3"/>
    <p:sldId id="298" r:id="rId4"/>
    <p:sldId id="299" r:id="rId5"/>
    <p:sldId id="353" r:id="rId6"/>
    <p:sldId id="366" r:id="rId7"/>
    <p:sldId id="367" r:id="rId8"/>
    <p:sldId id="368" r:id="rId9"/>
    <p:sldId id="369" r:id="rId10"/>
    <p:sldId id="301" r:id="rId11"/>
    <p:sldId id="302" r:id="rId12"/>
    <p:sldId id="303" r:id="rId13"/>
    <p:sldId id="304" r:id="rId14"/>
    <p:sldId id="370" r:id="rId15"/>
    <p:sldId id="371" r:id="rId16"/>
    <p:sldId id="372" r:id="rId17"/>
    <p:sldId id="373" r:id="rId18"/>
    <p:sldId id="374" r:id="rId19"/>
    <p:sldId id="375" r:id="rId20"/>
    <p:sldId id="380" r:id="rId21"/>
    <p:sldId id="379" r:id="rId22"/>
    <p:sldId id="327" r:id="rId23"/>
    <p:sldId id="321" r:id="rId24"/>
    <p:sldId id="322" r:id="rId25"/>
    <p:sldId id="324" r:id="rId26"/>
    <p:sldId id="323" r:id="rId27"/>
    <p:sldId id="305" r:id="rId28"/>
    <p:sldId id="378" r:id="rId29"/>
    <p:sldId id="343" r:id="rId30"/>
    <p:sldId id="284" r:id="rId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304" autoAdjust="0"/>
    <p:restoredTop sz="83936" autoAdjust="0"/>
  </p:normalViewPr>
  <p:slideViewPr>
    <p:cSldViewPr>
      <p:cViewPr varScale="1">
        <p:scale>
          <a:sx n="67" d="100"/>
          <a:sy n="67" d="100"/>
        </p:scale>
        <p:origin x="-20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74B5D541-336F-424F-87FE-A8C288C3F56C}" type="datetimeFigureOut">
              <a:rPr lang="en-US"/>
              <a:pPr>
                <a:defRPr/>
              </a:pPr>
              <a:t>10/28/2011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9B27DF3-94BB-4DED-89D7-D63B95EEC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E26CD07-95C4-477C-B528-9A02A89AEA6D}" type="datetimeFigureOut">
              <a:rPr lang="en-US"/>
              <a:pPr>
                <a:defRPr/>
              </a:pPr>
              <a:t>10/28/2011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4C1EB39-B8ED-4467-8AFA-F817BEA5A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8A633-C3ED-4B1A-8D1E-149B87D456B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/>
            <a:fld id="{EA0F1FC2-80DC-480A-AFD0-305A49B7D113}" type="slidenum">
              <a:rPr lang="en-US" sz="1300">
                <a:latin typeface="Calibri" pitchFamily="34" charset="0"/>
              </a:rPr>
              <a:pPr algn="r"/>
              <a:t>15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000" smtClean="0"/>
          </a:p>
        </p:txBody>
      </p:sp>
      <p:sp>
        <p:nvSpPr>
          <p:cNvPr id="41987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/>
            <a:fld id="{1DA0C4D0-73A5-42AC-BA57-3C49FD3B2CC5}" type="slidenum">
              <a:rPr lang="en-US" sz="1300">
                <a:latin typeface="Calibri" pitchFamily="34" charset="0"/>
              </a:rPr>
              <a:pPr algn="r"/>
              <a:t>16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000" smtClean="0"/>
          </a:p>
        </p:txBody>
      </p:sp>
      <p:sp>
        <p:nvSpPr>
          <p:cNvPr id="44035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/>
            <a:fld id="{CC90EB11-CD32-4D2B-8BCE-72A3ABF3EA65}" type="slidenum">
              <a:rPr lang="en-US" sz="1300">
                <a:latin typeface="Calibri" pitchFamily="34" charset="0"/>
              </a:rPr>
              <a:pPr algn="r"/>
              <a:t>17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000" smtClean="0"/>
          </a:p>
        </p:txBody>
      </p:sp>
      <p:sp>
        <p:nvSpPr>
          <p:cNvPr id="46083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/>
            <a:fld id="{8673F473-C769-41DB-9814-899C0632A5CE}" type="slidenum">
              <a:rPr lang="en-US" sz="1300">
                <a:latin typeface="Calibri" pitchFamily="34" charset="0"/>
              </a:rPr>
              <a:pPr algn="r"/>
              <a:t>18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000" smtClean="0"/>
          </a:p>
        </p:txBody>
      </p:sp>
      <p:sp>
        <p:nvSpPr>
          <p:cNvPr id="48131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/>
            <a:fld id="{9664E541-8A49-4850-9576-E95996930F73}" type="slidenum">
              <a:rPr lang="en-US" sz="1300">
                <a:latin typeface="Calibri" pitchFamily="34" charset="0"/>
              </a:rPr>
              <a:pPr algn="r"/>
              <a:t>19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B011E8-F6BC-4271-B13A-EB5BA451677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A40191-C0CC-4246-8738-0FA23B1E236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B1E00C-CABC-4244-B8CA-4887E70D3F2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311C2-5E7F-478D-8E7A-F64B1E343E5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D165E5-B4CE-4DB7-8855-07D02EACE94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ED5E1A-7EB5-4682-8373-49668B24734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80D687-1127-434B-AC39-D7D21A11167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39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/>
            <a:fld id="{41D10B8C-E64E-49CE-8DF5-B863922DF615}" type="slidenum">
              <a:rPr lang="en-US" sz="1300">
                <a:latin typeface="Calibri" pitchFamily="34" charset="0"/>
              </a:rPr>
              <a:pPr algn="r"/>
              <a:t>28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692C47-8884-4497-AB45-7995F83DE49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3A8EA5-6F42-44F8-849A-0390BC3AD19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72A183-99A8-4A48-AC8E-FF5722C8A46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505979-844F-42C9-B7A5-8D697DB72CD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D6AB3B-FC5E-4CB3-A35E-D060195E8D4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8F8819-3D48-4921-B654-F3AA935FE04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D00A43-F36C-4260-8955-7A35B029988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EBAADD-FAE5-4A2D-AF30-FB9E8BFB467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500" smtClean="0"/>
          </a:p>
        </p:txBody>
      </p:sp>
      <p:sp>
        <p:nvSpPr>
          <p:cNvPr id="37891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/>
            <a:fld id="{4DA39981-2720-4A81-BA7D-EAFB346865BB}" type="slidenum">
              <a:rPr lang="en-US" sz="1300">
                <a:latin typeface="Calibri" pitchFamily="34" charset="0"/>
              </a:rPr>
              <a:pPr algn="r"/>
              <a:t>14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E403780-4E36-4EEB-ADE6-62EEB2E0EF29}" type="datetimeFigureOut">
              <a:rPr lang="en-US"/>
              <a:pPr>
                <a:defRPr/>
              </a:pPr>
              <a:t>10/28/2011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D7C3B79-A16E-4E5B-B2E2-62A37992C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1CE91-FA9A-459B-9F26-99EC1D351600}" type="datetimeFigureOut">
              <a:rPr lang="en-US"/>
              <a:pPr>
                <a:defRPr/>
              </a:pPr>
              <a:t>10/28/2011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70CC9-30DF-481F-B5C3-865B8468C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93C0B-935B-4A15-9AB6-25B6C3B75E95}" type="datetimeFigureOut">
              <a:rPr lang="en-US"/>
              <a:pPr>
                <a:defRPr/>
              </a:pPr>
              <a:t>10/28/2011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90DF9-E484-4AB7-B18A-39975309E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D8E20-4D34-47DF-95F6-BF3761582A9D}" type="datetimeFigureOut">
              <a:rPr lang="en-US"/>
              <a:pPr>
                <a:defRPr/>
              </a:pPr>
              <a:t>10/28/2011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42178-EEB7-4CA4-87AD-CC8E96D17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97C4A-29BF-40F5-8B61-4DE1071BCE8A}" type="datetimeFigureOut">
              <a:rPr lang="en-US"/>
              <a:pPr>
                <a:defRPr/>
              </a:pPr>
              <a:t>10/28/2011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0C3A829-10F2-4889-A285-D262BD240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5F21A16-D526-49A0-9D4C-E56DE2CE3A18}" type="datetimeFigureOut">
              <a:rPr lang="en-US"/>
              <a:pPr>
                <a:defRPr/>
              </a:pPr>
              <a:t>10/28/2011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B32AFD0-C875-4358-B32B-5AB9295B7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B4330-5CB8-4348-8BD1-23AE1FD9333E}" type="datetimeFigureOut">
              <a:rPr lang="en-US"/>
              <a:pPr>
                <a:defRPr/>
              </a:pPr>
              <a:t>10/28/2011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34FE3-A87B-4D21-A857-3193ECD34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7B3E4-8DD3-4D18-A527-D297C05A8D57}" type="datetimeFigureOut">
              <a:rPr lang="en-US"/>
              <a:pPr>
                <a:defRPr/>
              </a:pPr>
              <a:t>10/28/2011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0CAE74B-F89F-42FE-BEDB-18AAD7AAF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02CB0-D0FB-4A45-99B9-77D739D76A8B}" type="datetimeFigureOut">
              <a:rPr lang="en-US"/>
              <a:pPr>
                <a:defRPr/>
              </a:pPr>
              <a:t>10/28/2011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5EDA7-60E4-47AB-8B86-531B353B3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ABD9016-394D-4E99-8FB8-6F4192273ECB}" type="datetimeFigureOut">
              <a:rPr lang="en-US"/>
              <a:pPr>
                <a:defRPr/>
              </a:pPr>
              <a:t>10/28/2011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2BA9A5E-E0A6-48D4-B250-6313BF2C0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7CBC3-F8ED-4AD0-88B7-99062FD9CFDA}" type="datetimeFigureOut">
              <a:rPr lang="en-US"/>
              <a:pPr>
                <a:defRPr/>
              </a:pPr>
              <a:t>10/28/2011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38C32-3AF2-4773-A5A4-DF610B9F4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A192C2-47E0-4136-A23A-47973801DEE3}" type="datetimeFigureOut">
              <a:rPr lang="en-US"/>
              <a:pPr>
                <a:defRPr/>
              </a:pPr>
              <a:t>10/28/2011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EDE012-C2FD-45DD-A527-5EA3F0464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4" name="Picture 3" descr="G:\EVERYONE\PDClogos\New HRPDC Logos 1-11\New_HRPDC_Logo_1-11.gi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6019800"/>
            <a:ext cx="2089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1" r:id="rId2"/>
    <p:sldLayoutId id="2147483697" r:id="rId3"/>
    <p:sldLayoutId id="2147483698" r:id="rId4"/>
    <p:sldLayoutId id="2147483692" r:id="rId5"/>
    <p:sldLayoutId id="2147483699" r:id="rId6"/>
    <p:sldLayoutId id="2147483693" r:id="rId7"/>
    <p:sldLayoutId id="2147483700" r:id="rId8"/>
    <p:sldLayoutId id="2147483694" r:id="rId9"/>
    <p:sldLayoutId id="2147483701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bmcfarlane@hrpdcva.gov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1"/>
          <p:cNvSpPr txBox="1">
            <a:spLocks noChangeArrowheads="1"/>
          </p:cNvSpPr>
          <p:nvPr/>
        </p:nvSpPr>
        <p:spPr bwMode="auto">
          <a:xfrm>
            <a:off x="228600" y="1604963"/>
            <a:ext cx="701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Tw Cen MT"/>
              </a:rPr>
              <a:t>Regional Planning for Sea-Level Rise in Hampton Roads</a:t>
            </a:r>
          </a:p>
        </p:txBody>
      </p:sp>
      <p:pic>
        <p:nvPicPr>
          <p:cNvPr id="15363" name="Picture 3" descr="G:\EVERYONE\PDClogos\New HRPDC Logos 1-11\New_HRPDC_Logo_1-1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0" y="6096000"/>
            <a:ext cx="2089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2362200" y="6019800"/>
            <a:ext cx="487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w Cen MT"/>
              </a:rPr>
              <a:t>Benjamin McFarlane, AICP</a:t>
            </a:r>
          </a:p>
          <a:p>
            <a:r>
              <a:rPr lang="en-US" sz="2000">
                <a:latin typeface="Tw Cen MT"/>
              </a:rPr>
              <a:t>Regional Planner</a:t>
            </a:r>
          </a:p>
        </p:txBody>
      </p:sp>
      <p:sp>
        <p:nvSpPr>
          <p:cNvPr id="15365" name="TextBox 11"/>
          <p:cNvSpPr txBox="1">
            <a:spLocks noChangeArrowheads="1"/>
          </p:cNvSpPr>
          <p:nvPr/>
        </p:nvSpPr>
        <p:spPr bwMode="auto">
          <a:xfrm>
            <a:off x="228600" y="3581400"/>
            <a:ext cx="7315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w Cen MT"/>
              </a:rPr>
              <a:t>NOAA Hydrographic Services Review Panel</a:t>
            </a:r>
          </a:p>
          <a:p>
            <a:r>
              <a:rPr lang="en-US" sz="2800">
                <a:latin typeface="Tw Cen MT"/>
              </a:rPr>
              <a:t>October 26,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000" smtClean="0"/>
              <a:t>HRPDC Climate Change Initiative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3600" smtClean="0"/>
              <a:t>Three parts:</a:t>
            </a:r>
          </a:p>
          <a:p>
            <a:pPr marL="879475" lvl="1" indent="-514350" eaLnBrk="1" hangingPunct="1">
              <a:buFont typeface="Tw Cen MT"/>
              <a:buAutoNum type="arabicPeriod"/>
            </a:pPr>
            <a:r>
              <a:rPr lang="en-US" sz="3200" smtClean="0"/>
              <a:t>Coordination</a:t>
            </a:r>
          </a:p>
          <a:p>
            <a:pPr marL="879475" lvl="1" indent="-514350" eaLnBrk="1" hangingPunct="1">
              <a:buFont typeface="Tw Cen MT"/>
              <a:buAutoNum type="arabicPeriod"/>
            </a:pPr>
            <a:r>
              <a:rPr lang="en-US" sz="3200" smtClean="0"/>
              <a:t>Outreach</a:t>
            </a:r>
          </a:p>
          <a:p>
            <a:pPr marL="879475" lvl="1" indent="-514350" eaLnBrk="1" hangingPunct="1">
              <a:buFont typeface="Tw Cen MT"/>
              <a:buAutoNum type="arabicPeriod"/>
            </a:pPr>
            <a:r>
              <a:rPr lang="en-US" sz="3200" smtClean="0"/>
              <a:t>Research and Analysis</a:t>
            </a:r>
          </a:p>
        </p:txBody>
      </p:sp>
      <p:sp>
        <p:nvSpPr>
          <p:cNvPr id="28676" name="Slide Number Placeholder 6"/>
          <p:cNvSpPr txBox="1">
            <a:spLocks noGrp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FBA24C88-42E7-4E9F-BECA-3DFAAF06875D}" type="slidenum">
              <a:rPr lang="en-US" sz="1600" b="1">
                <a:solidFill>
                  <a:srgbClr val="FFFFFF"/>
                </a:solidFill>
                <a:latin typeface="Tw Cen MT"/>
              </a:rPr>
              <a:pPr algn="ctr"/>
              <a:t>10</a:t>
            </a:fld>
            <a:endParaRPr lang="en-US" sz="1600" b="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Coordination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Working with other organizations and institutions to promote awareness of sea level rise and flooding issues in Hampton Roads</a:t>
            </a:r>
          </a:p>
          <a:p>
            <a:pPr eaLnBrk="1" hangingPunct="1"/>
            <a:r>
              <a:rPr lang="en-US" smtClean="0"/>
              <a:t>ODU Initiative</a:t>
            </a:r>
          </a:p>
          <a:p>
            <a:pPr eaLnBrk="1" hangingPunct="1"/>
            <a:r>
              <a:rPr lang="en-US" smtClean="0"/>
              <a:t>UVA-CRMES: Vulnerability of transportation infrastructure</a:t>
            </a:r>
          </a:p>
          <a:p>
            <a:pPr eaLnBrk="1" hangingPunct="1"/>
            <a:r>
              <a:rPr lang="en-US" smtClean="0"/>
              <a:t>ODU: Economic impacts of flooding and sea level rise</a:t>
            </a:r>
          </a:p>
          <a:p>
            <a:pPr eaLnBrk="1" hangingPunct="1"/>
            <a:r>
              <a:rPr lang="en-US" smtClean="0"/>
              <a:t>Storm Surge modeling with VIMS</a:t>
            </a:r>
          </a:p>
          <a:p>
            <a:pPr lvl="1" eaLnBrk="1" hangingPunct="1"/>
            <a:endParaRPr lang="en-US" smtClean="0"/>
          </a:p>
        </p:txBody>
      </p:sp>
      <p:sp>
        <p:nvSpPr>
          <p:cNvPr id="30724" name="Slide Number Placeholder 6"/>
          <p:cNvSpPr txBox="1">
            <a:spLocks noGrp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B76F702A-5051-46F2-BD36-619F34864374}" type="slidenum">
              <a:rPr lang="en-US" sz="1600" b="1">
                <a:solidFill>
                  <a:srgbClr val="FFFFFF"/>
                </a:solidFill>
                <a:latin typeface="Tw Cen MT"/>
              </a:rPr>
              <a:pPr algn="ctr"/>
              <a:t>11</a:t>
            </a:fld>
            <a:endParaRPr lang="en-US" sz="1600" b="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Outreach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Engaging local governments, citizens, and stakeholders through public meetings</a:t>
            </a:r>
          </a:p>
          <a:p>
            <a:pPr eaLnBrk="1" hangingPunct="1"/>
            <a:r>
              <a:rPr lang="en-US" smtClean="0"/>
              <a:t>UVA-IEN/Wetlands Watch: Listening sessions in Virginia Beach</a:t>
            </a:r>
          </a:p>
          <a:p>
            <a:pPr eaLnBrk="1" hangingPunct="1"/>
            <a:r>
              <a:rPr lang="en-US" smtClean="0"/>
              <a:t>Other public meetings to city councils and citizen groups</a:t>
            </a:r>
          </a:p>
        </p:txBody>
      </p:sp>
      <p:sp>
        <p:nvSpPr>
          <p:cNvPr id="32772" name="Slide Number Placeholder 6"/>
          <p:cNvSpPr txBox="1">
            <a:spLocks noGrp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594A99FB-E0A8-4914-965A-C7EA3EB71E3E}" type="slidenum">
              <a:rPr lang="en-US" sz="1600" b="1">
                <a:solidFill>
                  <a:srgbClr val="FFFFFF"/>
                </a:solidFill>
                <a:latin typeface="Tw Cen MT"/>
              </a:rPr>
              <a:pPr algn="ctr"/>
              <a:t>12</a:t>
            </a:fld>
            <a:endParaRPr lang="en-US" sz="1600" b="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Research and Analysis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0005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100" smtClean="0"/>
              <a:t>Year 1: Natural Resources focus</a:t>
            </a:r>
          </a:p>
          <a:p>
            <a:pPr eaLnBrk="1" hangingPunct="1">
              <a:lnSpc>
                <a:spcPct val="90000"/>
              </a:lnSpc>
            </a:pPr>
            <a:endParaRPr lang="en-US" sz="3100" smtClean="0"/>
          </a:p>
          <a:p>
            <a:pPr eaLnBrk="1" hangingPunct="1">
              <a:lnSpc>
                <a:spcPct val="90000"/>
              </a:lnSpc>
            </a:pPr>
            <a:r>
              <a:rPr lang="en-US" sz="3100" smtClean="0"/>
              <a:t>Year 2: Storm Surge Exposure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z="3100" smtClean="0"/>
          </a:p>
          <a:p>
            <a:pPr eaLnBrk="1" hangingPunct="1">
              <a:lnSpc>
                <a:spcPct val="90000"/>
              </a:lnSpc>
            </a:pPr>
            <a:endParaRPr lang="en-US" sz="3100" smtClean="0"/>
          </a:p>
        </p:txBody>
      </p:sp>
      <p:pic>
        <p:nvPicPr>
          <p:cNvPr id="5" name="Picture 4" descr="Pages from Climate_Change_Final_Report_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752600"/>
            <a:ext cx="24717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6" descr="HRPDC_ClimateChange_20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352800"/>
            <a:ext cx="2468563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Slide Number Placeholder 6"/>
          <p:cNvSpPr txBox="1">
            <a:spLocks noGrp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6D5EBE82-201B-48D7-80E6-84E3E01DF0D8}" type="slidenum">
              <a:rPr lang="en-US" sz="1600" b="1">
                <a:solidFill>
                  <a:srgbClr val="FFFFFF"/>
                </a:solidFill>
                <a:latin typeface="Tw Cen MT"/>
              </a:rPr>
              <a:pPr algn="ctr"/>
              <a:t>13</a:t>
            </a:fld>
            <a:endParaRPr lang="en-US" sz="1600" b="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Data and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Developed based on case study research and available data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Use asset datasets from several sources with storm surge areas to estimate regional and local vulnerability to hurricane storm surge flooding and sea level rise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Use geographic information systems (GIS) analysis to show which assets are in vulnerable areas and sum the results by locality and storm surge category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867" name="Slide Number Placeholder 4"/>
          <p:cNvSpPr txBox="1">
            <a:spLocks noGrp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840D988D-9CEC-42D4-861D-54D300BEB12F}" type="slidenum">
              <a:rPr lang="en-US" sz="1600" b="1">
                <a:solidFill>
                  <a:srgbClr val="FFFFFF"/>
                </a:solidFill>
                <a:latin typeface="Tw Cen MT"/>
              </a:rPr>
              <a:pPr algn="ctr"/>
              <a:t>14</a:t>
            </a:fld>
            <a:endParaRPr lang="en-US" sz="1600" b="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Results – Norfolk (example)</a:t>
            </a:r>
          </a:p>
        </p:txBody>
      </p:sp>
      <p:pic>
        <p:nvPicPr>
          <p:cNvPr id="38914" name="Content Placeholder 5" descr="hamptonroadsbase.pn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0" y="1611313"/>
            <a:ext cx="5943600" cy="5029200"/>
          </a:xfrm>
          <a:ln w="6350">
            <a:solidFill>
              <a:schemeClr val="tx1"/>
            </a:solidFill>
          </a:ln>
        </p:spPr>
      </p:pic>
      <p:sp>
        <p:nvSpPr>
          <p:cNvPr id="38915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76200" y="1600200"/>
            <a:ext cx="2971800" cy="4572000"/>
          </a:xfrm>
        </p:spPr>
        <p:txBody>
          <a:bodyPr/>
          <a:lstStyle/>
          <a:p>
            <a:pPr eaLnBrk="1" hangingPunct="1"/>
            <a:r>
              <a:rPr lang="en-US" sz="2400" smtClean="0"/>
              <a:t>Local results are included for each of the twelve Hampton Roads localities included in the 2008 Virginia Hurricane Evacuation Study</a:t>
            </a:r>
          </a:p>
          <a:p>
            <a:pPr eaLnBrk="1" hangingPunct="1"/>
            <a:endParaRPr lang="en-US" sz="2500" smtClean="0"/>
          </a:p>
        </p:txBody>
      </p:sp>
      <p:sp>
        <p:nvSpPr>
          <p:cNvPr id="38916" name="TextBox 8"/>
          <p:cNvSpPr txBox="1">
            <a:spLocks noChangeArrowheads="1"/>
          </p:cNvSpPr>
          <p:nvPr/>
        </p:nvSpPr>
        <p:spPr bwMode="auto">
          <a:xfrm>
            <a:off x="3352800" y="1600200"/>
            <a:ext cx="53340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Tw Cen MT"/>
              </a:rPr>
              <a:t>Norfolk, Virginia Storm Surge Inundation Areas</a:t>
            </a:r>
          </a:p>
        </p:txBody>
      </p:sp>
      <p:sp>
        <p:nvSpPr>
          <p:cNvPr id="38917" name="Slide Number Placeholder 6"/>
          <p:cNvSpPr txBox="1">
            <a:spLocks noGrp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60CF78AB-F509-46CB-AF65-DFC319DFFE9C}" type="slidenum">
              <a:rPr lang="en-US" sz="1600" b="1">
                <a:solidFill>
                  <a:srgbClr val="FFFFFF"/>
                </a:solidFill>
                <a:latin typeface="Tw Cen MT"/>
              </a:rPr>
              <a:pPr algn="ctr"/>
              <a:t>15</a:t>
            </a:fld>
            <a:endParaRPr lang="en-US" sz="1600" b="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Results – Norfolk (example)</a:t>
            </a:r>
          </a:p>
        </p:txBody>
      </p:sp>
      <p:pic>
        <p:nvPicPr>
          <p:cNvPr id="40962" name="Content Placeholder 6" descr="newportnewsroads.pn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1535113"/>
            <a:ext cx="6477000" cy="4484687"/>
          </a:xfrm>
        </p:spPr>
      </p:pic>
      <p:sp>
        <p:nvSpPr>
          <p:cNvPr id="40963" name="TextBox 7"/>
          <p:cNvSpPr txBox="1">
            <a:spLocks noChangeArrowheads="1"/>
          </p:cNvSpPr>
          <p:nvPr/>
        </p:nvSpPr>
        <p:spPr bwMode="auto">
          <a:xfrm>
            <a:off x="2209800" y="6019800"/>
            <a:ext cx="464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Tw Cen MT"/>
              </a:rPr>
              <a:t>Roads and Critical Infrastructure Vulnerable to Storm Surge in Norfolk, Virginia</a:t>
            </a:r>
          </a:p>
        </p:txBody>
      </p:sp>
      <p:sp>
        <p:nvSpPr>
          <p:cNvPr id="40964" name="Slide Number Placeholder 8"/>
          <p:cNvSpPr txBox="1">
            <a:spLocks noGrp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6FD50CC2-ADD4-4CD7-908F-3CF54C9E3266}" type="slidenum">
              <a:rPr lang="en-US" sz="1600" b="1">
                <a:solidFill>
                  <a:srgbClr val="FFFFFF"/>
                </a:solidFill>
                <a:latin typeface="Tw Cen MT"/>
              </a:rPr>
              <a:pPr algn="ctr"/>
              <a:t>16</a:t>
            </a:fld>
            <a:endParaRPr lang="en-US" sz="1600" b="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Results – Norfolk (example)</a:t>
            </a:r>
          </a:p>
        </p:txBody>
      </p:sp>
      <p:pic>
        <p:nvPicPr>
          <p:cNvPr id="43010" name="Content Placeholder 6" descr="newportnewsroad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35113"/>
            <a:ext cx="6477000" cy="44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Box 8"/>
          <p:cNvSpPr txBox="1">
            <a:spLocks noChangeArrowheads="1"/>
          </p:cNvSpPr>
          <p:nvPr/>
        </p:nvSpPr>
        <p:spPr bwMode="auto">
          <a:xfrm>
            <a:off x="2209800" y="6019800"/>
            <a:ext cx="464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Tw Cen MT"/>
              </a:rPr>
              <a:t>Businesses Vulnerable to Storm Surge </a:t>
            </a:r>
            <a:br>
              <a:rPr lang="en-US">
                <a:latin typeface="Tw Cen MT"/>
              </a:rPr>
            </a:br>
            <a:r>
              <a:rPr lang="en-US">
                <a:latin typeface="Tw Cen MT"/>
              </a:rPr>
              <a:t>in Norfolk, Virginia</a:t>
            </a:r>
          </a:p>
        </p:txBody>
      </p:sp>
      <p:sp>
        <p:nvSpPr>
          <p:cNvPr id="43012" name="Slide Number Placeholder 9"/>
          <p:cNvSpPr txBox="1">
            <a:spLocks noGrp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524B22C7-A305-43AD-8DAE-E68309BE448D}" type="slidenum">
              <a:rPr lang="en-US" sz="1600" b="1">
                <a:solidFill>
                  <a:srgbClr val="FFFFFF"/>
                </a:solidFill>
                <a:latin typeface="Tw Cen MT"/>
              </a:rPr>
              <a:pPr algn="ctr"/>
              <a:t>17</a:t>
            </a:fld>
            <a:endParaRPr lang="en-US" sz="1600" b="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Results – Region</a:t>
            </a:r>
          </a:p>
        </p:txBody>
      </p:sp>
      <p:pic>
        <p:nvPicPr>
          <p:cNvPr id="45058" name="Content Placeholder 5" descr="hamptonroadsbase.pn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0" y="1611313"/>
            <a:ext cx="5943600" cy="5029200"/>
          </a:xfrm>
          <a:ln w="6350">
            <a:solidFill>
              <a:schemeClr val="tx1"/>
            </a:solidFill>
          </a:ln>
        </p:spPr>
      </p:pic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76200" y="1600200"/>
            <a:ext cx="2971800" cy="4572000"/>
          </a:xfrm>
        </p:spPr>
        <p:txBody>
          <a:bodyPr>
            <a:normAutofit fontScale="85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smtClean="0"/>
              <a:t>Overall, high level of exposure to storm surge across the region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smtClean="0"/>
              <a:t>Southside is more vulnerable to larger events than the Peninsula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smtClean="0"/>
              <a:t>Significant population, infrastructure, critical facilities, and businesses at risk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  <p:sp>
        <p:nvSpPr>
          <p:cNvPr id="45060" name="TextBox 8"/>
          <p:cNvSpPr txBox="1">
            <a:spLocks noChangeArrowheads="1"/>
          </p:cNvSpPr>
          <p:nvPr/>
        </p:nvSpPr>
        <p:spPr bwMode="auto">
          <a:xfrm>
            <a:off x="3352800" y="1600200"/>
            <a:ext cx="53340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Tw Cen MT"/>
              </a:rPr>
              <a:t>Hampton Roads, Virginia Storm Surge Inundation Areas</a:t>
            </a:r>
          </a:p>
        </p:txBody>
      </p:sp>
      <p:sp>
        <p:nvSpPr>
          <p:cNvPr id="45061" name="Slide Number Placeholder 9"/>
          <p:cNvSpPr txBox="1">
            <a:spLocks noGrp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3C60B53F-D552-44E4-BE58-B64105ED86E3}" type="slidenum">
              <a:rPr lang="en-US" sz="1600" b="1">
                <a:solidFill>
                  <a:srgbClr val="FFFFFF"/>
                </a:solidFill>
                <a:latin typeface="Tw Cen MT"/>
              </a:rPr>
              <a:pPr algn="ctr"/>
              <a:t>18</a:t>
            </a:fld>
            <a:endParaRPr lang="en-US" sz="1600" b="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Conclusions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  <a:cs typeface="Calibri" pitchFamily="34" charset="0"/>
              </a:rPr>
              <a:t>Hampton Roads is significantly vulnerable to storm surge and sea level rise</a:t>
            </a:r>
          </a:p>
          <a:p>
            <a:pPr eaLnBrk="1" hangingPunct="1"/>
            <a:r>
              <a:rPr lang="en-US" smtClean="0">
                <a:latin typeface="Calibri" pitchFamily="34" charset="0"/>
                <a:cs typeface="Calibri" pitchFamily="34" charset="0"/>
              </a:rPr>
              <a:t>Baseline assumption of sea level rise equal to historical trend is appropriate</a:t>
            </a:r>
          </a:p>
          <a:p>
            <a:pPr eaLnBrk="1" hangingPunct="1"/>
            <a:r>
              <a:rPr lang="en-US" smtClean="0">
                <a:latin typeface="Calibri" pitchFamily="34" charset="0"/>
                <a:cs typeface="Calibri" pitchFamily="34" charset="0"/>
              </a:rPr>
              <a:t>Acceleration of sea level rise will depend on many factors, so it should be monitored and planning assumptions updated as needed</a:t>
            </a:r>
          </a:p>
          <a:p>
            <a:pPr eaLnBrk="1" hangingPunct="1"/>
            <a:r>
              <a:rPr lang="en-US" smtClean="0">
                <a:latin typeface="Calibri" pitchFamily="34" charset="0"/>
                <a:cs typeface="Calibri" pitchFamily="34" charset="0"/>
              </a:rPr>
              <a:t>New data should be incorporated as available</a:t>
            </a:r>
          </a:p>
        </p:txBody>
      </p:sp>
      <p:sp>
        <p:nvSpPr>
          <p:cNvPr id="47107" name="Slide Number Placeholder 4"/>
          <p:cNvSpPr txBox="1">
            <a:spLocks noGrp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5DD9F5EE-DDFD-456B-AF7D-2C16B1F1FB8E}" type="slidenum">
              <a:rPr lang="en-US" sz="1600" b="1">
                <a:solidFill>
                  <a:srgbClr val="FFFFFF"/>
                </a:solidFill>
                <a:latin typeface="Tw Cen MT"/>
              </a:rPr>
              <a:pPr algn="ctr"/>
              <a:t>19</a:t>
            </a:fld>
            <a:endParaRPr lang="en-US" sz="1600" b="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What is the HRPDC?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153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smtClean="0"/>
              <a:t>1 of 21 Regional Planning Agencies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State enabled; locally created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16 Cities &amp; Counties; several Towns; 1.7 million people; 3,000 square miles; 5,000 miles shoreline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Commission – 45 local elected officials &amp; CAO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Staff – Executive Director &amp; 45 staff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Funding – Local contributions, grants, and contracts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Functions – Economics, Housing, Transportation, Environmental, Emergency Management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Budget $12,000,000 +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Role – Policy &amp; Technical Analysis, Planning &amp; Engineering Studies, Cooperative Problem Solving, Coordination</a:t>
            </a:r>
          </a:p>
        </p:txBody>
      </p:sp>
      <p:sp>
        <p:nvSpPr>
          <p:cNvPr id="17412" name="Slide Number Placeholder 6"/>
          <p:cNvSpPr txBox="1">
            <a:spLocks noGrp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D7C4D8DE-E057-4D5D-A64C-2CB1022B4DE1}" type="slidenum">
              <a:rPr lang="en-US" sz="1600" b="1">
                <a:solidFill>
                  <a:srgbClr val="FFFFFF"/>
                </a:solidFill>
                <a:latin typeface="Tw Cen MT"/>
              </a:rPr>
              <a:pPr algn="ctr"/>
              <a:t>2</a:t>
            </a:fld>
            <a:endParaRPr lang="en-US" sz="1600" b="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HRPDC and NOAA</a:t>
            </a:r>
          </a:p>
        </p:txBody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eaLnBrk="1" hangingPunct="1"/>
            <a:r>
              <a:rPr lang="en-US" smtClean="0"/>
              <a:t>HRPDC and the region rely on NOAA’s data and services</a:t>
            </a:r>
          </a:p>
          <a:p>
            <a:pPr lvl="1" eaLnBrk="1" hangingPunct="1"/>
            <a:r>
              <a:rPr lang="en-US" smtClean="0"/>
              <a:t>NGS provides accurate reference information, which provides a foundation for all our geographic analysis</a:t>
            </a:r>
          </a:p>
          <a:p>
            <a:pPr lvl="1" eaLnBrk="1" hangingPunct="1"/>
            <a:r>
              <a:rPr lang="en-US" smtClean="0"/>
              <a:t>CO-OPS provides tidal data and predictions and sea level trends</a:t>
            </a:r>
          </a:p>
          <a:p>
            <a:pPr lvl="1" eaLnBrk="1" hangingPunct="1"/>
            <a:r>
              <a:rPr lang="en-US" smtClean="0"/>
              <a:t>HRPDC also utilizes resources from the Coastal Services Center</a:t>
            </a:r>
          </a:p>
        </p:txBody>
      </p:sp>
      <p:sp>
        <p:nvSpPr>
          <p:cNvPr id="49156" name="Slide Number Placeholder 6"/>
          <p:cNvSpPr txBox="1">
            <a:spLocks noGrp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F5D27765-3A10-4C8E-A1B8-09C7881B16C2}" type="slidenum">
              <a:rPr lang="en-US" sz="1600" b="1">
                <a:solidFill>
                  <a:srgbClr val="FFFFFF"/>
                </a:solidFill>
                <a:latin typeface="Tw Cen MT"/>
              </a:rPr>
              <a:pPr algn="ctr"/>
              <a:t>20</a:t>
            </a:fld>
            <a:endParaRPr lang="en-US" sz="1600" b="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HRPDC and NOAA</a:t>
            </a:r>
          </a:p>
        </p:txBody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Data from </a:t>
            </a:r>
            <a:r>
              <a:rPr lang="en-US" i="1" smtClean="0"/>
              <a:t>Tides and Currents</a:t>
            </a:r>
            <a:r>
              <a:rPr lang="en-US" smtClean="0"/>
              <a:t> are a major part of research and analysis of sea level rise in Hampton Roads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Accurate data on trends of sea-level rise are an essential part of adaptation planning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historical record helps gain public support for planning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Past trends are used in modeling future change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Continuous observations and predictions of tides add to the existing record while also providing needed services to the region</a:t>
            </a:r>
          </a:p>
        </p:txBody>
      </p:sp>
      <p:sp>
        <p:nvSpPr>
          <p:cNvPr id="51204" name="Slide Number Placeholder 6"/>
          <p:cNvSpPr txBox="1">
            <a:spLocks noGrp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526AFE19-A5E7-40D7-B16F-F6E472DC7CE0}" type="slidenum">
              <a:rPr lang="en-US" sz="1600" b="1">
                <a:solidFill>
                  <a:srgbClr val="FFFFFF"/>
                </a:solidFill>
                <a:latin typeface="Tw Cen MT"/>
              </a:rPr>
              <a:pPr algn="ctr"/>
              <a:t>21</a:t>
            </a:fld>
            <a:endParaRPr lang="en-US" sz="1600" b="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NOAA Tide Stations</a:t>
            </a:r>
          </a:p>
        </p:txBody>
      </p:sp>
      <p:pic>
        <p:nvPicPr>
          <p:cNvPr id="52226" name="Content Placeholder 3" descr="tidegauges.jpg"/>
          <p:cNvPicPr>
            <a:picLocks noChangeAspect="1"/>
          </p:cNvPicPr>
          <p:nvPr/>
        </p:nvPicPr>
        <p:blipFill>
          <a:blip r:embed="rId3" cstate="print"/>
          <a:srcRect r="3391"/>
          <a:stretch>
            <a:fillRect/>
          </a:stretch>
        </p:blipFill>
        <p:spPr bwMode="auto">
          <a:xfrm>
            <a:off x="1524000" y="1600200"/>
            <a:ext cx="6188075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Box 5"/>
          <p:cNvSpPr txBox="1">
            <a:spLocks noChangeArrowheads="1"/>
          </p:cNvSpPr>
          <p:nvPr/>
        </p:nvSpPr>
        <p:spPr bwMode="auto">
          <a:xfrm>
            <a:off x="2282825" y="2093913"/>
            <a:ext cx="1603375" cy="649287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w Cen MT"/>
              </a:rPr>
              <a:t>0.15±0.02 inches/year</a:t>
            </a:r>
          </a:p>
          <a:p>
            <a:pPr algn="ctr"/>
            <a:r>
              <a:rPr lang="en-US" sz="1200" b="1">
                <a:latin typeface="Tw Cen MT"/>
              </a:rPr>
              <a:t>(1.25 ft/100 yrs)</a:t>
            </a:r>
          </a:p>
        </p:txBody>
      </p:sp>
      <p:sp>
        <p:nvSpPr>
          <p:cNvPr id="52228" name="TextBox 6"/>
          <p:cNvSpPr txBox="1">
            <a:spLocks noChangeArrowheads="1"/>
          </p:cNvSpPr>
          <p:nvPr/>
        </p:nvSpPr>
        <p:spPr bwMode="auto">
          <a:xfrm>
            <a:off x="6016625" y="1787525"/>
            <a:ext cx="1603375" cy="649288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w Cen MT"/>
              </a:rPr>
              <a:t>0.14±0.02 inches/year</a:t>
            </a:r>
          </a:p>
          <a:p>
            <a:pPr algn="ctr"/>
            <a:r>
              <a:rPr lang="en-US" sz="1200" b="1">
                <a:latin typeface="Tw Cen MT"/>
              </a:rPr>
              <a:t>(1.14 ft/100 yrs)</a:t>
            </a:r>
          </a:p>
        </p:txBody>
      </p:sp>
      <p:sp>
        <p:nvSpPr>
          <p:cNvPr id="52229" name="TextBox 7"/>
          <p:cNvSpPr txBox="1">
            <a:spLocks noChangeArrowheads="1"/>
          </p:cNvSpPr>
          <p:nvPr/>
        </p:nvSpPr>
        <p:spPr bwMode="auto">
          <a:xfrm>
            <a:off x="5254625" y="3505200"/>
            <a:ext cx="1603375" cy="649288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w Cen MT"/>
              </a:rPr>
              <a:t>0.24±0.04 inches/year</a:t>
            </a:r>
          </a:p>
          <a:p>
            <a:pPr algn="ctr"/>
            <a:r>
              <a:rPr lang="en-US" sz="1200" b="1">
                <a:latin typeface="Tw Cen MT"/>
              </a:rPr>
              <a:t>(1.98 ft/100 yrs)</a:t>
            </a:r>
          </a:p>
        </p:txBody>
      </p:sp>
      <p:sp>
        <p:nvSpPr>
          <p:cNvPr id="52230" name="TextBox 8"/>
          <p:cNvSpPr txBox="1">
            <a:spLocks noChangeArrowheads="1"/>
          </p:cNvSpPr>
          <p:nvPr/>
        </p:nvSpPr>
        <p:spPr bwMode="auto">
          <a:xfrm>
            <a:off x="3276600" y="3657600"/>
            <a:ext cx="1603375" cy="649288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w Cen MT"/>
              </a:rPr>
              <a:t>0.17±0.01 inches/year</a:t>
            </a:r>
          </a:p>
          <a:p>
            <a:pPr algn="ctr"/>
            <a:r>
              <a:rPr lang="en-US" sz="1200" b="1">
                <a:latin typeface="Tw Cen MT"/>
              </a:rPr>
              <a:t>(1.46 ft/100 yrs)</a:t>
            </a:r>
          </a:p>
        </p:txBody>
      </p:sp>
      <p:sp>
        <p:nvSpPr>
          <p:cNvPr id="52231" name="TextBox 9"/>
          <p:cNvSpPr txBox="1">
            <a:spLocks noChangeArrowheads="1"/>
          </p:cNvSpPr>
          <p:nvPr/>
        </p:nvSpPr>
        <p:spPr bwMode="auto">
          <a:xfrm>
            <a:off x="3581400" y="4837113"/>
            <a:ext cx="1603375" cy="649287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w Cen MT"/>
              </a:rPr>
              <a:t>0.15±0.02 inches/year</a:t>
            </a:r>
          </a:p>
          <a:p>
            <a:pPr algn="ctr"/>
            <a:r>
              <a:rPr lang="en-US" sz="1200" b="1">
                <a:latin typeface="Tw Cen MT"/>
              </a:rPr>
              <a:t>(1.23 ft/100 yrs)</a:t>
            </a:r>
          </a:p>
        </p:txBody>
      </p:sp>
      <p:sp>
        <p:nvSpPr>
          <p:cNvPr id="52233" name="Slide Number Placeholder 6"/>
          <p:cNvSpPr txBox="1">
            <a:spLocks noGrp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658BAAFB-036C-4ABD-A830-CFC8EBA2F09C}" type="slidenum">
              <a:rPr lang="en-US" sz="1600" b="1">
                <a:solidFill>
                  <a:srgbClr val="FFFFFF"/>
                </a:solidFill>
                <a:latin typeface="Tw Cen MT"/>
              </a:rPr>
              <a:pPr algn="ctr"/>
              <a:t>22</a:t>
            </a:fld>
            <a:endParaRPr lang="en-US" sz="1600" b="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Chesapeake Bay Bridge-Tunnel</a:t>
            </a:r>
          </a:p>
        </p:txBody>
      </p:sp>
      <p:pic>
        <p:nvPicPr>
          <p:cNvPr id="54274" name="Content Placeholder 3" descr="sewells point grap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54163"/>
            <a:ext cx="877887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Slide Number Placeholder 6"/>
          <p:cNvSpPr txBox="1">
            <a:spLocks noGrp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25F86946-465A-4C73-9701-414B73A23AC5}" type="slidenum">
              <a:rPr lang="en-US" sz="1600" b="1">
                <a:solidFill>
                  <a:srgbClr val="FFFFFF"/>
                </a:solidFill>
                <a:latin typeface="Tw Cen MT"/>
              </a:rPr>
              <a:pPr algn="ctr"/>
              <a:t>23</a:t>
            </a:fld>
            <a:endParaRPr lang="en-US" sz="1600" b="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5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Gloucester County, VA</a:t>
            </a:r>
          </a:p>
        </p:txBody>
      </p:sp>
      <p:pic>
        <p:nvPicPr>
          <p:cNvPr id="56322" name="Content Placeholder 3" descr="sewells point grap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54163"/>
            <a:ext cx="877887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Slide Number Placeholder 6"/>
          <p:cNvSpPr txBox="1">
            <a:spLocks noGrp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97502305-647C-45B7-A75C-EAC6A5A6825D}" type="slidenum">
              <a:rPr lang="en-US" sz="1600" b="1">
                <a:solidFill>
                  <a:srgbClr val="FFFFFF"/>
                </a:solidFill>
                <a:latin typeface="Tw Cen MT"/>
              </a:rPr>
              <a:pPr algn="ctr"/>
              <a:t>24</a:t>
            </a:fld>
            <a:endParaRPr lang="en-US" sz="1600" b="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Content Placeholder 3" descr="sewells point grap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54163"/>
            <a:ext cx="877887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Title 5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Kiptopeke, VA</a:t>
            </a:r>
          </a:p>
        </p:txBody>
      </p:sp>
      <p:sp>
        <p:nvSpPr>
          <p:cNvPr id="58372" name="Slide Number Placeholder 6"/>
          <p:cNvSpPr txBox="1">
            <a:spLocks noGrp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B423284B-3981-4830-A6F4-884E33C3358E}" type="slidenum">
              <a:rPr lang="en-US" sz="1600" b="1">
                <a:solidFill>
                  <a:srgbClr val="FFFFFF"/>
                </a:solidFill>
                <a:latin typeface="Tw Cen MT"/>
              </a:rPr>
              <a:pPr algn="ctr"/>
              <a:t>25</a:t>
            </a:fld>
            <a:endParaRPr lang="en-US" sz="1600" b="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5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Portsmouth, VA</a:t>
            </a:r>
          </a:p>
        </p:txBody>
      </p:sp>
      <p:pic>
        <p:nvPicPr>
          <p:cNvPr id="62466" name="Content Placeholder 3" descr="sewells point grap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3" y="1554163"/>
            <a:ext cx="876776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Slide Number Placeholder 6"/>
          <p:cNvSpPr txBox="1">
            <a:spLocks noGrp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A3CD0CFC-FBE7-4429-AE45-83E824D5880B}" type="slidenum">
              <a:rPr lang="en-US" sz="1600" b="1">
                <a:solidFill>
                  <a:srgbClr val="FFFFFF"/>
                </a:solidFill>
                <a:latin typeface="Tw Cen MT"/>
              </a:rPr>
              <a:pPr algn="ctr"/>
              <a:t>26</a:t>
            </a:fld>
            <a:endParaRPr lang="en-US" sz="1600" b="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4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Sewell’s Point, VA</a:t>
            </a:r>
          </a:p>
        </p:txBody>
      </p:sp>
      <p:pic>
        <p:nvPicPr>
          <p:cNvPr id="60418" name="Content Placeholder 3" descr="sewells point grap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54163"/>
            <a:ext cx="877887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Slide Number Placeholder 6"/>
          <p:cNvSpPr txBox="1">
            <a:spLocks noGrp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08236482-30BE-4C30-AE11-4C0484F3713F}" type="slidenum">
              <a:rPr lang="en-US" sz="1600" b="1">
                <a:solidFill>
                  <a:srgbClr val="FFFFFF"/>
                </a:solidFill>
                <a:latin typeface="Tw Cen MT"/>
              </a:rPr>
              <a:pPr algn="ctr"/>
              <a:t>27</a:t>
            </a:fld>
            <a:endParaRPr lang="en-US" sz="1600" b="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HRPDC and NOAA</a:t>
            </a:r>
          </a:p>
        </p:txBody>
      </p:sp>
      <p:sp>
        <p:nvSpPr>
          <p:cNvPr id="64514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609600" y="1589088"/>
            <a:ext cx="44958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In Hampton Roads, absolute sea level rise rates seem to be lower than average, but “local subsidence more than makes up for it.”</a:t>
            </a:r>
          </a:p>
          <a:p>
            <a:pPr eaLnBrk="1" hangingPunct="1">
              <a:lnSpc>
                <a:spcPct val="90000"/>
              </a:lnSpc>
            </a:pPr>
            <a:r>
              <a:rPr lang="en-US" i="1" smtClean="0"/>
              <a:t>Tides and Currents</a:t>
            </a:r>
            <a:r>
              <a:rPr lang="en-US" smtClean="0"/>
              <a:t> data help separate local and global causes of sea level rise</a:t>
            </a:r>
          </a:p>
        </p:txBody>
      </p:sp>
      <p:pic>
        <p:nvPicPr>
          <p:cNvPr id="64515" name="Content Placeholder 6" descr="Pages from sramsoe425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1263" y="1589088"/>
            <a:ext cx="3533775" cy="4572000"/>
          </a:xfrm>
        </p:spPr>
      </p:pic>
      <p:sp>
        <p:nvSpPr>
          <p:cNvPr id="64517" name="Slide Number Placeholder 6"/>
          <p:cNvSpPr txBox="1">
            <a:spLocks noGrp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9D49EDC9-B9BB-48A2-8BCE-B788949BE1F8}" type="slidenum">
              <a:rPr lang="en-US" sz="1600" b="1">
                <a:solidFill>
                  <a:srgbClr val="FFFFFF"/>
                </a:solidFill>
                <a:latin typeface="Tw Cen MT"/>
              </a:rPr>
              <a:pPr algn="ctr"/>
              <a:t>28</a:t>
            </a:fld>
            <a:endParaRPr lang="en-US" sz="1600" b="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HRPDC and NOAA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2500" smtClean="0"/>
              <a:t>Continuation and enhancement of </a:t>
            </a:r>
            <a:r>
              <a:rPr lang="en-US" sz="2500" i="1" smtClean="0"/>
              <a:t>Tides and Currents</a:t>
            </a:r>
            <a:r>
              <a:rPr lang="en-US" sz="2500" smtClean="0"/>
              <a:t> is essential for the Hampton Roads region in planning for sea level rise</a:t>
            </a:r>
          </a:p>
          <a:p>
            <a:pPr eaLnBrk="1" hangingPunct="1"/>
            <a:r>
              <a:rPr lang="en-US" sz="2500" smtClean="0"/>
              <a:t>Integration and cooperation with other federal agencies to develop complementary datasets and services</a:t>
            </a:r>
          </a:p>
          <a:p>
            <a:pPr marL="742950" lvl="1" indent="-285750" eaLnBrk="1" hangingPunct="1"/>
            <a:r>
              <a:rPr lang="en-US" sz="2400" smtClean="0"/>
              <a:t>USGS, FEMA</a:t>
            </a:r>
          </a:p>
          <a:p>
            <a:pPr eaLnBrk="1" hangingPunct="1"/>
            <a:r>
              <a:rPr lang="en-US" sz="2500" smtClean="0"/>
              <a:t>Standards for shoreline mapping are needed</a:t>
            </a:r>
          </a:p>
          <a:p>
            <a:pPr marL="742950" lvl="1" indent="-285750" eaLnBrk="1" hangingPunct="1"/>
            <a:r>
              <a:rPr lang="en-US" sz="2400" smtClean="0"/>
              <a:t>Sea level benchmarks</a:t>
            </a:r>
          </a:p>
          <a:p>
            <a:pPr marL="742950" lvl="1" indent="-285750" eaLnBrk="1" hangingPunct="1"/>
            <a:r>
              <a:rPr lang="en-US" sz="2400" smtClean="0"/>
              <a:t>LIDAR minimum standards</a:t>
            </a:r>
          </a:p>
          <a:p>
            <a:pPr eaLnBrk="1" hangingPunct="1"/>
            <a:endParaRPr lang="en-US" smtClean="0"/>
          </a:p>
        </p:txBody>
      </p:sp>
      <p:sp>
        <p:nvSpPr>
          <p:cNvPr id="66564" name="Slide Number Placeholder 6"/>
          <p:cNvSpPr txBox="1">
            <a:spLocks noGrp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AFA58C7F-EB2D-42E7-9AEB-DAAB74762D2C}" type="slidenum">
              <a:rPr lang="en-US" sz="1600" b="1">
                <a:solidFill>
                  <a:srgbClr val="FFFFFF"/>
                </a:solidFill>
                <a:latin typeface="Tw Cen MT"/>
              </a:rPr>
              <a:pPr algn="ctr"/>
              <a:t>29</a:t>
            </a:fld>
            <a:endParaRPr lang="en-US" sz="1600" b="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What does HRPDC do?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The Commission: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“</a:t>
            </a:r>
            <a:r>
              <a:rPr lang="en-US" sz="2200" b="1" u="sng" smtClean="0"/>
              <a:t>serves as a forum</a:t>
            </a:r>
            <a:r>
              <a:rPr lang="en-US" sz="2200" b="1" smtClean="0"/>
              <a:t> </a:t>
            </a:r>
            <a:r>
              <a:rPr lang="en-US" sz="2200" smtClean="0"/>
              <a:t>for local and elected officials and chief administrators to </a:t>
            </a:r>
            <a:r>
              <a:rPr lang="en-US" sz="2200" b="1" u="sng" smtClean="0"/>
              <a:t>deliberate</a:t>
            </a:r>
            <a:r>
              <a:rPr lang="en-US" sz="2200" smtClean="0"/>
              <a:t> and </a:t>
            </a:r>
            <a:r>
              <a:rPr lang="en-US" sz="2200" b="1" u="sng" smtClean="0"/>
              <a:t>decide</a:t>
            </a:r>
            <a:r>
              <a:rPr lang="en-US" sz="2200" smtClean="0"/>
              <a:t> issues of </a:t>
            </a:r>
            <a:r>
              <a:rPr lang="en-US" sz="2200" b="1" u="sng" smtClean="0"/>
              <a:t>regional</a:t>
            </a:r>
            <a:r>
              <a:rPr lang="en-US" sz="2200" b="1" smtClean="0"/>
              <a:t> </a:t>
            </a:r>
            <a:r>
              <a:rPr lang="en-US" sz="2200" b="1" u="sng" smtClean="0"/>
              <a:t>importance</a:t>
            </a:r>
            <a:r>
              <a:rPr lang="en-US" sz="2200" smtClean="0"/>
              <a:t>”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Staff: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“provides the local governments and citizens of Hampton Roads credible and timely </a:t>
            </a:r>
            <a:r>
              <a:rPr lang="en-US" sz="2200" b="1" u="sng" smtClean="0"/>
              <a:t>planning, research, and analysis </a:t>
            </a:r>
            <a:r>
              <a:rPr lang="en-US" sz="2200" smtClean="0"/>
              <a:t>on matters of mutual concern, and”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“</a:t>
            </a:r>
            <a:r>
              <a:rPr lang="en-US" sz="2200" b="1" u="sng" smtClean="0"/>
              <a:t>provides leadership and offers strategies and support services </a:t>
            </a:r>
            <a:r>
              <a:rPr lang="en-US" sz="2200" smtClean="0"/>
              <a:t>to other public and private, local, and regional agencies, in their efforts to improve the region’s quality of life.”</a:t>
            </a:r>
          </a:p>
        </p:txBody>
      </p:sp>
      <p:sp>
        <p:nvSpPr>
          <p:cNvPr id="19460" name="Slide Number Placeholder 6"/>
          <p:cNvSpPr txBox="1">
            <a:spLocks noGrp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9AC874EE-6E53-4F67-8F20-B94CB18A2E57}" type="slidenum">
              <a:rPr lang="en-US" sz="1600" b="1">
                <a:solidFill>
                  <a:srgbClr val="FFFFFF"/>
                </a:solidFill>
                <a:latin typeface="Tw Cen MT"/>
              </a:rPr>
              <a:pPr algn="ctr"/>
              <a:t>3</a:t>
            </a:fld>
            <a:endParaRPr lang="en-US" sz="1600" b="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Box 2"/>
          <p:cNvSpPr txBox="1">
            <a:spLocks noChangeArrowheads="1"/>
          </p:cNvSpPr>
          <p:nvPr/>
        </p:nvSpPr>
        <p:spPr bwMode="auto">
          <a:xfrm>
            <a:off x="1295400" y="2286000"/>
            <a:ext cx="6477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w Cen MT"/>
              </a:rPr>
              <a:t>Benjamin J. McFarlane, AICP</a:t>
            </a:r>
          </a:p>
          <a:p>
            <a:pPr algn="ctr"/>
            <a:r>
              <a:rPr lang="en-US" sz="2400">
                <a:latin typeface="Tw Cen MT"/>
              </a:rPr>
              <a:t>Regional Planner</a:t>
            </a:r>
          </a:p>
          <a:p>
            <a:pPr algn="ctr"/>
            <a:r>
              <a:rPr lang="en-US" sz="2400">
                <a:latin typeface="Tw Cen MT"/>
              </a:rPr>
              <a:t>Hampton Roads Planning District Commission</a:t>
            </a:r>
          </a:p>
          <a:p>
            <a:pPr algn="ctr"/>
            <a:r>
              <a:rPr lang="en-US" sz="2400">
                <a:latin typeface="Tw Cen MT"/>
                <a:hlinkClick r:id="rId3"/>
              </a:rPr>
              <a:t>bmcfarlane@hrpdcva.gov</a:t>
            </a:r>
            <a:endParaRPr lang="en-US" sz="2400">
              <a:latin typeface="Tw Cen MT"/>
            </a:endParaRPr>
          </a:p>
        </p:txBody>
      </p:sp>
      <p:sp>
        <p:nvSpPr>
          <p:cNvPr id="68611" name="Slide Number Placeholder 6"/>
          <p:cNvSpPr txBox="1">
            <a:spLocks noGrp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EF48C607-15C2-4514-B3A7-A62815BA4442}" type="slidenum">
              <a:rPr lang="en-US" sz="1600" b="1">
                <a:solidFill>
                  <a:srgbClr val="FFFFFF"/>
                </a:solidFill>
                <a:latin typeface="Tw Cen MT"/>
              </a:rPr>
              <a:pPr algn="ctr"/>
              <a:t>30</a:t>
            </a:fld>
            <a:endParaRPr lang="en-US" sz="1600" b="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Content Placeholder 4" descr="regionmap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487" t="3218" r="3024" b="3464"/>
          <a:stretch>
            <a:fillRect/>
          </a:stretch>
        </p:blipFill>
        <p:spPr>
          <a:xfrm>
            <a:off x="0" y="0"/>
            <a:ext cx="9144000" cy="6978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HRPDC and NOAA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Coastal resources management is a major emphasis of the HRPDC’s planning efforts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HRPDC coordinates regional emergency management planning and hazard mitigation planning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HRPDC is a partner in the Virginia Coastal Zone Management Program (VCZMP) and receives funding on an annual basis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Technical Assistance Grants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Focal Area Grants</a:t>
            </a:r>
          </a:p>
        </p:txBody>
      </p:sp>
      <p:sp>
        <p:nvSpPr>
          <p:cNvPr id="23556" name="Slide Number Placeholder 6"/>
          <p:cNvSpPr txBox="1">
            <a:spLocks noGrp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406D9812-31F8-4945-8C84-7743E2D22BF8}" type="slidenum">
              <a:rPr lang="en-US" sz="1600" b="1">
                <a:solidFill>
                  <a:srgbClr val="FFFFFF"/>
                </a:solidFill>
                <a:latin typeface="Tw Cen MT"/>
              </a:rPr>
              <a:pPr algn="ctr"/>
              <a:t>5</a:t>
            </a:fld>
            <a:endParaRPr lang="en-US" sz="1600" b="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Hazard Mitigation Planning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eaLnBrk="1" hangingPunct="1"/>
            <a:r>
              <a:rPr lang="en-US" smtClean="0"/>
              <a:t>Two regional efforts</a:t>
            </a:r>
          </a:p>
          <a:p>
            <a:pPr lvl="1" eaLnBrk="1" hangingPunct="1"/>
            <a:r>
              <a:rPr lang="en-US" smtClean="0"/>
              <a:t>Peninsula</a:t>
            </a:r>
          </a:p>
          <a:p>
            <a:pPr lvl="1" eaLnBrk="1" hangingPunct="1"/>
            <a:r>
              <a:rPr lang="en-US" smtClean="0"/>
              <a:t>Southside</a:t>
            </a:r>
          </a:p>
          <a:p>
            <a:pPr eaLnBrk="1" hangingPunct="1"/>
            <a:r>
              <a:rPr lang="en-US" smtClean="0"/>
              <a:t>This process seeks to better prepare the region when hazards occur</a:t>
            </a:r>
          </a:p>
          <a:p>
            <a:pPr eaLnBrk="1" hangingPunct="1"/>
            <a:r>
              <a:rPr lang="en-US" smtClean="0"/>
              <a:t>High quality and accurate data is essential to effectively identify, analyze, and reduce risks</a:t>
            </a:r>
          </a:p>
          <a:p>
            <a:pPr lvl="1" eaLnBrk="1" hangingPunct="1"/>
            <a:r>
              <a:rPr lang="en-US" smtClean="0"/>
              <a:t>Floodplain management</a:t>
            </a:r>
          </a:p>
          <a:p>
            <a:pPr lvl="1" eaLnBrk="1" hangingPunct="1"/>
            <a:r>
              <a:rPr lang="en-US" smtClean="0"/>
              <a:t>Hurricane evacuation</a:t>
            </a:r>
          </a:p>
        </p:txBody>
      </p:sp>
      <p:sp>
        <p:nvSpPr>
          <p:cNvPr id="24580" name="Slide Number Placeholder 6"/>
          <p:cNvSpPr txBox="1">
            <a:spLocks noGrp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B209020E-D446-4378-9030-A5667B4424D6}" type="slidenum">
              <a:rPr lang="en-US" sz="1600" b="1">
                <a:solidFill>
                  <a:srgbClr val="FFFFFF"/>
                </a:solidFill>
                <a:latin typeface="Tw Cen MT"/>
              </a:rPr>
              <a:pPr algn="ctr"/>
              <a:t>6</a:t>
            </a:fld>
            <a:endParaRPr lang="en-US" sz="1600" b="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Technical Assistance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eaLnBrk="1" hangingPunct="1"/>
            <a:r>
              <a:rPr lang="en-US" smtClean="0"/>
              <a:t>Environmental impact review</a:t>
            </a:r>
          </a:p>
          <a:p>
            <a:pPr eaLnBrk="1" hangingPunct="1"/>
            <a:r>
              <a:rPr lang="en-US" smtClean="0"/>
              <a:t>Local and regional coordination of environmental programs</a:t>
            </a:r>
          </a:p>
          <a:p>
            <a:pPr eaLnBrk="1" hangingPunct="1"/>
            <a:r>
              <a:rPr lang="en-US" smtClean="0"/>
              <a:t>Data analysis and research on specific issues</a:t>
            </a:r>
          </a:p>
          <a:p>
            <a:pPr lvl="1" eaLnBrk="1" hangingPunct="1"/>
            <a:r>
              <a:rPr lang="en-US" smtClean="0"/>
              <a:t>GIS</a:t>
            </a:r>
          </a:p>
          <a:p>
            <a:pPr eaLnBrk="1" hangingPunct="1"/>
            <a:endParaRPr lang="en-US" smtClean="0"/>
          </a:p>
        </p:txBody>
      </p:sp>
      <p:sp>
        <p:nvSpPr>
          <p:cNvPr id="25604" name="Slide Number Placeholder 6"/>
          <p:cNvSpPr txBox="1">
            <a:spLocks noGrp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E5FBAEE2-5177-4D2F-B0BB-BC9E3152E7D7}" type="slidenum">
              <a:rPr lang="en-US" sz="1600" b="1">
                <a:solidFill>
                  <a:srgbClr val="FFFFFF"/>
                </a:solidFill>
                <a:latin typeface="Tw Cen MT"/>
              </a:rPr>
              <a:pPr algn="ctr"/>
              <a:t>7</a:t>
            </a:fld>
            <a:endParaRPr lang="en-US" sz="1600" b="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Focal Area Grants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eaLnBrk="1" hangingPunct="1"/>
            <a:r>
              <a:rPr lang="en-US" smtClean="0"/>
              <a:t>Focal Areas are designated by the Commonwealth on a multi-year schedule and are designed to address specific issues</a:t>
            </a:r>
          </a:p>
          <a:p>
            <a:pPr eaLnBrk="1" hangingPunct="1"/>
            <a:r>
              <a:rPr lang="en-US" smtClean="0"/>
              <a:t>For FY08-09 to FY10-11, VCZMP selected Climate Change Adaptation as one of two focal areas for grants to PDCs</a:t>
            </a:r>
          </a:p>
          <a:p>
            <a:pPr lvl="1" eaLnBrk="1" hangingPunct="1"/>
            <a:r>
              <a:rPr lang="en-US" smtClean="0"/>
              <a:t>Hampton Roads, Middle Peninsula, Northern Virginia</a:t>
            </a:r>
          </a:p>
        </p:txBody>
      </p:sp>
      <p:sp>
        <p:nvSpPr>
          <p:cNvPr id="26628" name="Slide Number Placeholder 6"/>
          <p:cNvSpPr txBox="1">
            <a:spLocks noGrp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A3ACD6B0-0464-4471-AAA1-5A7ECEBD59F6}" type="slidenum">
              <a:rPr lang="en-US" sz="1600" b="1">
                <a:solidFill>
                  <a:srgbClr val="FFFFFF"/>
                </a:solidFill>
                <a:latin typeface="Tw Cen MT"/>
              </a:rPr>
              <a:pPr algn="ctr"/>
              <a:t>8</a:t>
            </a:fld>
            <a:endParaRPr lang="en-US" sz="1600" b="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000" smtClean="0"/>
              <a:t>HRPDC Climate Change Initiative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smtClean="0"/>
              <a:t>Year 1: Begin stakeholder process and identify broad impacts of climate change on Hampton Roads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Year 2: Assessment of impacts and development of policy recommendations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Year 3: Analysis of infrastructure and economic impacts and completion of the regional framework for mitigation and adaptation to climate change</a:t>
            </a:r>
            <a:endParaRPr lang="en-US" sz="2500" smtClean="0"/>
          </a:p>
        </p:txBody>
      </p:sp>
      <p:sp>
        <p:nvSpPr>
          <p:cNvPr id="27652" name="Slide Number Placeholder 6"/>
          <p:cNvSpPr txBox="1">
            <a:spLocks noGrp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247201B5-E82C-4EFE-BEFC-0F5BB3E2EEC7}" type="slidenum">
              <a:rPr lang="en-US" sz="1600" b="1">
                <a:solidFill>
                  <a:srgbClr val="FFFFFF"/>
                </a:solidFill>
                <a:latin typeface="Tw Cen MT"/>
              </a:rPr>
              <a:pPr algn="ctr"/>
              <a:t>9</a:t>
            </a:fld>
            <a:endParaRPr lang="en-US" sz="1600" b="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1741</TotalTime>
  <Words>1078</Words>
  <Application>Microsoft Office PowerPoint</Application>
  <PresentationFormat>On-screen Show (4:3)</PresentationFormat>
  <Paragraphs>180</Paragraphs>
  <Slides>30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Median</vt:lpstr>
      <vt:lpstr>Slide 1</vt:lpstr>
      <vt:lpstr>What is the HRPDC?</vt:lpstr>
      <vt:lpstr>What does HRPDC do?</vt:lpstr>
      <vt:lpstr>Slide 4</vt:lpstr>
      <vt:lpstr>HRPDC and NOAA</vt:lpstr>
      <vt:lpstr>Hazard Mitigation Planning</vt:lpstr>
      <vt:lpstr>Technical Assistance</vt:lpstr>
      <vt:lpstr>Focal Area Grants</vt:lpstr>
      <vt:lpstr>HRPDC Climate Change Initiative</vt:lpstr>
      <vt:lpstr>HRPDC Climate Change Initiative</vt:lpstr>
      <vt:lpstr>Coordination</vt:lpstr>
      <vt:lpstr>Outreach</vt:lpstr>
      <vt:lpstr>Research and Analysis</vt:lpstr>
      <vt:lpstr>Data and Methodology</vt:lpstr>
      <vt:lpstr>Results – Norfolk (example)</vt:lpstr>
      <vt:lpstr>Results – Norfolk (example)</vt:lpstr>
      <vt:lpstr>Results – Norfolk (example)</vt:lpstr>
      <vt:lpstr>Results – Region</vt:lpstr>
      <vt:lpstr>Conclusions</vt:lpstr>
      <vt:lpstr>HRPDC and NOAA</vt:lpstr>
      <vt:lpstr>HRPDC and NOAA</vt:lpstr>
      <vt:lpstr>NOAA Tide Stations</vt:lpstr>
      <vt:lpstr>Chesapeake Bay Bridge-Tunnel</vt:lpstr>
      <vt:lpstr>Gloucester County, VA</vt:lpstr>
      <vt:lpstr>Kiptopeke, VA</vt:lpstr>
      <vt:lpstr>Portsmouth, VA</vt:lpstr>
      <vt:lpstr>Sewell’s Point, VA</vt:lpstr>
      <vt:lpstr>HRPDC and NOAA</vt:lpstr>
      <vt:lpstr>HRPDC and NOAA</vt:lpstr>
      <vt:lpstr>Slide 30</vt:lpstr>
    </vt:vector>
  </TitlesOfParts>
  <Company>HRPDC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 Mcfarlane</dc:creator>
  <cp:lastModifiedBy>scottsherman</cp:lastModifiedBy>
  <cp:revision>142</cp:revision>
  <dcterms:created xsi:type="dcterms:W3CDTF">2010-03-01T19:31:23Z</dcterms:created>
  <dcterms:modified xsi:type="dcterms:W3CDTF">2011-10-28T23:18:02Z</dcterms:modified>
</cp:coreProperties>
</file>